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65" r:id="rId2"/>
    <p:sldId id="274" r:id="rId3"/>
    <p:sldId id="272" r:id="rId4"/>
    <p:sldId id="267" r:id="rId5"/>
    <p:sldId id="271"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94" autoAdjust="0"/>
    <p:restoredTop sz="94660"/>
  </p:normalViewPr>
  <p:slideViewPr>
    <p:cSldViewPr>
      <p:cViewPr>
        <p:scale>
          <a:sx n="100" d="100"/>
          <a:sy n="100" d="100"/>
        </p:scale>
        <p:origin x="-528" y="52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7AC1E9-66F4-4016-A511-ED47C8A96CFE}" type="datetimeFigureOut">
              <a:rPr lang="en-US" smtClean="0"/>
              <a:t>11/2/2021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15DAA73-6DEB-440B-ADB6-BC753FA54F86}" type="slidenum">
              <a:rPr lang="en-US" smtClean="0"/>
              <a:t>‹#›</a:t>
            </a:fld>
            <a:endParaRPr lang="en-US" dirty="0"/>
          </a:p>
        </p:txBody>
      </p:sp>
    </p:spTree>
    <p:extLst>
      <p:ext uri="{BB962C8B-B14F-4D97-AF65-F5344CB8AC3E}">
        <p14:creationId xmlns:p14="http://schemas.microsoft.com/office/powerpoint/2010/main" val="59890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915DAA73-6DEB-440B-ADB6-BC753FA54F86}" type="slidenum">
              <a:rPr lang="en-US" smtClean="0"/>
              <a:t>1</a:t>
            </a:fld>
            <a:endParaRPr lang="en-US" dirty="0"/>
          </a:p>
        </p:txBody>
      </p:sp>
    </p:spTree>
    <p:extLst>
      <p:ext uri="{BB962C8B-B14F-4D97-AF65-F5344CB8AC3E}">
        <p14:creationId xmlns:p14="http://schemas.microsoft.com/office/powerpoint/2010/main" val="23376472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Cognitive dissonance</a:t>
            </a:r>
            <a:r>
              <a:rPr lang="en-US" baseline="0" dirty="0" smtClean="0"/>
              <a:t> theory can be applied in the case because of the conflict that the offender subjects on the friend. The action of hitting a friend prevents formation of a peaceful negotiation between the two people </a:t>
            </a:r>
            <a:r>
              <a:rPr lang="en-US" sz="1200" b="0" dirty="0" smtClean="0">
                <a:latin typeface="Times New Roman" panose="02020603050405020304" pitchFamily="18" charset="0"/>
                <a:cs typeface="Times New Roman" panose="02020603050405020304" pitchFamily="18" charset="0"/>
              </a:rPr>
              <a:t>(Cogan, 2020)</a:t>
            </a:r>
            <a:r>
              <a:rPr lang="en-US" baseline="0" dirty="0" smtClean="0"/>
              <a:t>. Also, conflict do not ensure respect of individuals rights to be developed. Beating someone is unethical conduct that prevents respect from getting promoted. Cognitive dissonance theory is effective for explaining the violation made by people towards others. Undertaking inconsistent actions towards others is a conflict that completely changes the need to have peace with others. Thus, the application of cognitive dissonance theory is significant in explaining the relationship of the offender and the friend. </a:t>
            </a:r>
            <a:endParaRPr lang="en-US" dirty="0"/>
          </a:p>
        </p:txBody>
      </p:sp>
      <p:sp>
        <p:nvSpPr>
          <p:cNvPr id="4" name="Slide Number Placeholder 3"/>
          <p:cNvSpPr>
            <a:spLocks noGrp="1"/>
          </p:cNvSpPr>
          <p:nvPr>
            <p:ph type="sldNum" sz="quarter" idx="10"/>
          </p:nvPr>
        </p:nvSpPr>
        <p:spPr/>
        <p:txBody>
          <a:bodyPr/>
          <a:lstStyle/>
          <a:p>
            <a:fld id="{915DAA73-6DEB-440B-ADB6-BC753FA54F86}" type="slidenum">
              <a:rPr lang="en-US" smtClean="0"/>
              <a:t>2</a:t>
            </a:fld>
            <a:endParaRPr lang="en-US" dirty="0"/>
          </a:p>
        </p:txBody>
      </p:sp>
    </p:spTree>
    <p:extLst>
      <p:ext uri="{BB962C8B-B14F-4D97-AF65-F5344CB8AC3E}">
        <p14:creationId xmlns:p14="http://schemas.microsoft.com/office/powerpoint/2010/main" val="1708201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r>
              <a:rPr lang="en-US" dirty="0" smtClean="0"/>
              <a:t>Most of offenders</a:t>
            </a:r>
            <a:r>
              <a:rPr lang="en-US" baseline="0" dirty="0" smtClean="0"/>
              <a:t> tend to redo the offence they once had committed after being forgiven. It happens mostly amongst people who lack controllability of their past actions. Offenders may engage in bad behaviors to show how rebellious and uncontrollable they are towards maintaining peace. They indulge in offending others to suit their goals. Similarly, learning of activities that contradicts friendliness encourages reoffending others. For instance, some people believe in creating conflicts in areas that people exist to determine the actions. Causing conflict amongst people is a like a hobby that would ensure behaviors of others to be understood. Besides, some offenders tend to support actions that are against productive values. It is a condition in which the bad qualities are more praised and embraced than good ones </a:t>
            </a:r>
            <a:r>
              <a:rPr lang="en-US" sz="1200" b="0" dirty="0" smtClean="0">
                <a:latin typeface="Times New Roman" panose="02020603050405020304" pitchFamily="18" charset="0"/>
                <a:cs typeface="Times New Roman" panose="02020603050405020304" pitchFamily="18" charset="0"/>
              </a:rPr>
              <a:t>(Cogan, 2020)</a:t>
            </a:r>
            <a:r>
              <a:rPr lang="en-US" baseline="0" dirty="0" smtClean="0"/>
              <a:t>. It influences recidivism to be promoted amongst offenders in the society. Lack of truth also encourages recidivism that most offenders find appropriate for their actions. People recommit the same bad actions because they do  not want the truth to influence their decision-making. </a:t>
            </a:r>
            <a:endParaRPr lang="en-US" dirty="0"/>
          </a:p>
        </p:txBody>
      </p:sp>
      <p:sp>
        <p:nvSpPr>
          <p:cNvPr id="4" name="Slide Number Placeholder 3"/>
          <p:cNvSpPr>
            <a:spLocks noGrp="1"/>
          </p:cNvSpPr>
          <p:nvPr>
            <p:ph type="sldNum" sz="quarter" idx="10"/>
          </p:nvPr>
        </p:nvSpPr>
        <p:spPr/>
        <p:txBody>
          <a:bodyPr/>
          <a:lstStyle/>
          <a:p>
            <a:fld id="{915DAA73-6DEB-440B-ADB6-BC753FA54F86}" type="slidenum">
              <a:rPr lang="en-US" smtClean="0"/>
              <a:t>3</a:t>
            </a:fld>
            <a:endParaRPr lang="en-US" dirty="0"/>
          </a:p>
        </p:txBody>
      </p:sp>
    </p:spTree>
    <p:extLst>
      <p:ext uri="{BB962C8B-B14F-4D97-AF65-F5344CB8AC3E}">
        <p14:creationId xmlns:p14="http://schemas.microsoft.com/office/powerpoint/2010/main" val="36294734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 efficacy of support services</a:t>
            </a:r>
            <a:r>
              <a:rPr lang="en-US" baseline="0" dirty="0" smtClean="0">
                <a:latin typeface="Times New Roman" pitchFamily="18" charset="0"/>
                <a:cs typeface="Times New Roman" pitchFamily="18" charset="0"/>
              </a:rPr>
              <a:t> to be delivered in society gets prevented by offenders with poor attitude and behaviors. Most offenders engage in conflicts that prevent creation of a peaceful environment that needs efficient conflict resolution </a:t>
            </a:r>
            <a:r>
              <a:rPr lang="en-US" sz="1200" b="0" dirty="0" smtClean="0">
                <a:latin typeface="Times New Roman" panose="02020603050405020304" pitchFamily="18" charset="0"/>
                <a:cs typeface="Times New Roman" panose="02020603050405020304" pitchFamily="18" charset="0"/>
              </a:rPr>
              <a:t>(Cogan, 2020)</a:t>
            </a:r>
            <a:r>
              <a:rPr lang="en-US" baseline="0" dirty="0" smtClean="0">
                <a:latin typeface="Times New Roman" pitchFamily="18" charset="0"/>
                <a:cs typeface="Times New Roman" pitchFamily="18" charset="0"/>
              </a:rPr>
              <a:t>. Hitting a friend depicts the act of disrespect on the lives of others. It prevents conflict from getting resolved amongst people with different opinions. Violent actions do not influence positive outcomes that would allow achievement of good relations. War creates animosity and hate that makes an offender ruthless in handling peaceful negotiations. Bad attitude champions for conflict to prevent creation of a peaceful environment.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915DAA73-6DEB-440B-ADB6-BC753FA54F86}" type="slidenum">
              <a:rPr lang="en-US" smtClean="0"/>
              <a:t>4</a:t>
            </a:fld>
            <a:endParaRPr lang="en-US" dirty="0"/>
          </a:p>
        </p:txBody>
      </p:sp>
    </p:spTree>
    <p:extLst>
      <p:ext uri="{BB962C8B-B14F-4D97-AF65-F5344CB8AC3E}">
        <p14:creationId xmlns:p14="http://schemas.microsoft.com/office/powerpoint/2010/main" val="17070729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ABC9163-40F4-41C1-B94C-97E6E3ED05A0}" type="datetimeFigureOut">
              <a:rPr lang="en-US" smtClean="0"/>
              <a:t>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57DDC3D-1BA0-4764-B6EF-19AA1D9FE6BE}"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ABC9163-40F4-41C1-B94C-97E6E3ED05A0}" type="datetimeFigureOut">
              <a:rPr lang="en-US" smtClean="0"/>
              <a:t>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57DDC3D-1BA0-4764-B6EF-19AA1D9FE6BE}"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FABC9163-40F4-41C1-B94C-97E6E3ED05A0}" type="datetimeFigureOut">
              <a:rPr lang="en-US" smtClean="0"/>
              <a:t>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57DDC3D-1BA0-4764-B6EF-19AA1D9FE6BE}"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ABC9163-40F4-41C1-B94C-97E6E3ED05A0}" type="datetimeFigureOut">
              <a:rPr lang="en-US" smtClean="0"/>
              <a:t>11/2/2021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57DDC3D-1BA0-4764-B6EF-19AA1D9FE6BE}" type="slidenum">
              <a:rPr lang="en-US" smtClean="0"/>
              <a:t>‹#›</a:t>
            </a:fld>
            <a:endParaRPr lang="en-US" dirty="0"/>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ABC9163-40F4-41C1-B94C-97E6E3ED05A0}" type="datetimeFigureOut">
              <a:rPr lang="en-US" smtClean="0"/>
              <a:t>11/2/2021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57DDC3D-1BA0-4764-B6EF-19AA1D9FE6BE}"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ABC9163-40F4-41C1-B94C-97E6E3ED05A0}" type="datetimeFigureOut">
              <a:rPr lang="en-US" smtClean="0"/>
              <a:t>11/2/2021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57DDC3D-1BA0-4764-B6EF-19AA1D9FE6BE}"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BC9163-40F4-41C1-B94C-97E6E3ED05A0}" type="datetimeFigureOut">
              <a:rPr lang="en-US" smtClean="0"/>
              <a:t>11/2/2021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57DDC3D-1BA0-4764-B6EF-19AA1D9FE6BE}"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FABC9163-40F4-41C1-B94C-97E6E3ED05A0}" type="datetimeFigureOut">
              <a:rPr lang="en-US" smtClean="0"/>
              <a:t>11/2/2021</a:t>
            </a:fld>
            <a:endParaRPr lang="en-US" dirty="0"/>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C57DDC3D-1BA0-4764-B6EF-19AA1D9FE6BE}"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dirty="0" smtClean="0"/>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BC9163-40F4-41C1-B94C-97E6E3ED05A0}" type="datetimeFigureOut">
              <a:rPr lang="en-US" smtClean="0"/>
              <a:t>11/2/2021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57DDC3D-1BA0-4764-B6EF-19AA1D9FE6BE}"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BC9163-40F4-41C1-B94C-97E6E3ED05A0}" type="datetimeFigureOut">
              <a:rPr lang="en-US" smtClean="0"/>
              <a:t>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57DDC3D-1BA0-4764-B6EF-19AA1D9FE6BE}"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BC9163-40F4-41C1-B94C-97E6E3ED05A0}" type="datetimeFigureOut">
              <a:rPr lang="en-US" smtClean="0"/>
              <a:t>11/2/2021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57DDC3D-1BA0-4764-B6EF-19AA1D9FE6BE}"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FABC9163-40F4-41C1-B94C-97E6E3ED05A0}" type="datetimeFigureOut">
              <a:rPr lang="en-US" smtClean="0"/>
              <a:t>11/2/2021</a:t>
            </a:fld>
            <a:endParaRPr lang="en-US" dirty="0"/>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C57DDC3D-1BA0-4764-B6EF-19AA1D9FE6BE}"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685801"/>
            <a:ext cx="8153400" cy="3810000"/>
          </a:xfrm>
        </p:spPr>
        <p:txBody>
          <a:bodyPr>
            <a:normAutofit/>
          </a:bodyPr>
          <a:lstStyle/>
          <a:p>
            <a:pPr marL="0" indent="0"/>
            <a:endParaRPr lang="en-US" sz="2800" dirty="0" smtClean="0"/>
          </a:p>
          <a:p>
            <a:pPr algn="ctr"/>
            <a:r>
              <a:rPr lang="en-US" sz="2800" smtClean="0"/>
              <a:t>Cognitive Dissonance</a:t>
            </a:r>
            <a:endParaRPr lang="en-US" sz="2800" dirty="0"/>
          </a:p>
          <a:p>
            <a:pPr algn="ctr"/>
            <a:r>
              <a:rPr lang="en-US" sz="2800" dirty="0"/>
              <a:t>Student’s Name</a:t>
            </a:r>
          </a:p>
          <a:p>
            <a:pPr algn="ctr"/>
            <a:r>
              <a:rPr lang="en-US" sz="2800" dirty="0"/>
              <a:t>Institution</a:t>
            </a:r>
          </a:p>
          <a:p>
            <a:pPr algn="ctr"/>
            <a:r>
              <a:rPr lang="en-US" sz="2800" dirty="0"/>
              <a:t>Date</a:t>
            </a:r>
          </a:p>
          <a:p>
            <a:pPr marL="0" indent="0"/>
            <a:endParaRPr lang="en-US" sz="2800" dirty="0"/>
          </a:p>
        </p:txBody>
      </p:sp>
    </p:spTree>
    <p:extLst>
      <p:ext uri="{BB962C8B-B14F-4D97-AF65-F5344CB8AC3E}">
        <p14:creationId xmlns:p14="http://schemas.microsoft.com/office/powerpoint/2010/main" val="33355997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2960" y="609600"/>
            <a:ext cx="7520940" cy="4070877"/>
          </a:xfrm>
        </p:spPr>
        <p:txBody>
          <a:bodyPr/>
          <a:lstStyle/>
          <a:p>
            <a:endParaRPr lang="en-US" b="0" dirty="0" smtClean="0"/>
          </a:p>
          <a:p>
            <a:pPr marL="0" indent="0" algn="ctr"/>
            <a:r>
              <a:rPr lang="en-US" sz="2000" dirty="0" smtClean="0">
                <a:latin typeface="Times New Roman" pitchFamily="18" charset="0"/>
                <a:cs typeface="Times New Roman" pitchFamily="18" charset="0"/>
              </a:rPr>
              <a:t>Application of </a:t>
            </a:r>
            <a:r>
              <a:rPr lang="en-US" sz="2000" dirty="0" smtClean="0"/>
              <a:t>cognitive </a:t>
            </a:r>
            <a:r>
              <a:rPr lang="en-US" sz="2000" dirty="0"/>
              <a:t>dissonance </a:t>
            </a:r>
            <a:r>
              <a:rPr lang="en-US" sz="2000" dirty="0" smtClean="0"/>
              <a:t>theory</a:t>
            </a:r>
            <a:endParaRPr lang="en-US" sz="2000" dirty="0">
              <a:latin typeface="Times New Roman" pitchFamily="18" charset="0"/>
              <a:cs typeface="Times New Roman" pitchFamily="18" charset="0"/>
            </a:endParaRPr>
          </a:p>
          <a:p>
            <a:pPr>
              <a:buFont typeface="Arial" pitchFamily="34" charset="0"/>
              <a:buChar char="•"/>
            </a:pPr>
            <a:r>
              <a:rPr lang="en-US" sz="1800" b="0" dirty="0">
                <a:latin typeface="Times New Roman" pitchFamily="18" charset="0"/>
                <a:cs typeface="Times New Roman" pitchFamily="18" charset="0"/>
              </a:rPr>
              <a:t> </a:t>
            </a:r>
            <a:r>
              <a:rPr lang="en-US" sz="1800" b="0" dirty="0" smtClean="0">
                <a:latin typeface="Times New Roman" pitchFamily="18" charset="0"/>
                <a:cs typeface="Times New Roman" pitchFamily="18" charset="0"/>
              </a:rPr>
              <a:t>There was conflict between the offender and the friend</a:t>
            </a:r>
            <a:r>
              <a:rPr lang="en-US" sz="1800" b="0" dirty="0">
                <a:latin typeface="Times New Roman" panose="02020603050405020304" pitchFamily="18" charset="0"/>
                <a:cs typeface="Times New Roman" panose="02020603050405020304" pitchFamily="18" charset="0"/>
              </a:rPr>
              <a:t> </a:t>
            </a:r>
            <a:r>
              <a:rPr lang="en-US" sz="1800" b="0" dirty="0" smtClean="0">
                <a:latin typeface="Times New Roman" panose="02020603050405020304" pitchFamily="18" charset="0"/>
                <a:cs typeface="Times New Roman" panose="02020603050405020304" pitchFamily="18" charset="0"/>
              </a:rPr>
              <a:t>(Cogan</a:t>
            </a:r>
            <a:r>
              <a:rPr lang="en-US" sz="1800" b="0" dirty="0">
                <a:latin typeface="Times New Roman" panose="02020603050405020304" pitchFamily="18" charset="0"/>
                <a:cs typeface="Times New Roman" panose="02020603050405020304" pitchFamily="18" charset="0"/>
              </a:rPr>
              <a:t>, </a:t>
            </a:r>
            <a:r>
              <a:rPr lang="en-US" sz="1800" b="0" dirty="0" smtClean="0">
                <a:latin typeface="Times New Roman" panose="02020603050405020304" pitchFamily="18" charset="0"/>
                <a:cs typeface="Times New Roman" panose="02020603050405020304" pitchFamily="18" charset="0"/>
              </a:rPr>
              <a:t>2020</a:t>
            </a:r>
            <a:r>
              <a:rPr lang="en-US" sz="1800" b="0" dirty="0">
                <a:latin typeface="Times New Roman" panose="02020603050405020304" pitchFamily="18" charset="0"/>
                <a:cs typeface="Times New Roman" panose="02020603050405020304" pitchFamily="18" charset="0"/>
              </a:rPr>
              <a:t>). </a:t>
            </a:r>
            <a:endParaRPr lang="en-US" sz="1800" b="0" dirty="0" smtClean="0">
              <a:latin typeface="Times New Roman" pitchFamily="18" charset="0"/>
              <a:cs typeface="Times New Roman" pitchFamily="18" charset="0"/>
            </a:endParaRPr>
          </a:p>
          <a:p>
            <a:pPr>
              <a:buFont typeface="Arial" pitchFamily="34" charset="0"/>
              <a:buChar char="•"/>
            </a:pPr>
            <a:r>
              <a:rPr lang="en-US" sz="1800" b="0" dirty="0">
                <a:latin typeface="Times New Roman" pitchFamily="18" charset="0"/>
                <a:cs typeface="Times New Roman" pitchFamily="18" charset="0"/>
              </a:rPr>
              <a:t> </a:t>
            </a:r>
            <a:r>
              <a:rPr lang="en-US" sz="1800" b="0" dirty="0" smtClean="0">
                <a:latin typeface="Times New Roman" pitchFamily="18" charset="0"/>
                <a:cs typeface="Times New Roman" pitchFamily="18" charset="0"/>
              </a:rPr>
              <a:t>Application of actions that conflict with individuals values</a:t>
            </a:r>
          </a:p>
          <a:p>
            <a:pPr>
              <a:buFont typeface="Arial" pitchFamily="34" charset="0"/>
              <a:buChar char="•"/>
            </a:pPr>
            <a:r>
              <a:rPr lang="en-US" sz="1800" b="0" dirty="0">
                <a:latin typeface="Times New Roman" pitchFamily="18" charset="0"/>
                <a:cs typeface="Times New Roman" pitchFamily="18" charset="0"/>
              </a:rPr>
              <a:t> </a:t>
            </a:r>
            <a:r>
              <a:rPr lang="en-US" sz="1800" b="0" dirty="0" smtClean="0">
                <a:latin typeface="Times New Roman" pitchFamily="18" charset="0"/>
                <a:cs typeface="Times New Roman" pitchFamily="18" charset="0"/>
              </a:rPr>
              <a:t>The offender knows the truth of conflict but continues with such actions.</a:t>
            </a:r>
          </a:p>
          <a:p>
            <a:pPr>
              <a:buFont typeface="Arial" pitchFamily="34" charset="0"/>
              <a:buChar char="•"/>
            </a:pPr>
            <a:r>
              <a:rPr lang="en-US" sz="1800" b="0" dirty="0">
                <a:latin typeface="Times New Roman" pitchFamily="18" charset="0"/>
                <a:cs typeface="Times New Roman" pitchFamily="18" charset="0"/>
              </a:rPr>
              <a:t> </a:t>
            </a:r>
            <a:r>
              <a:rPr lang="en-US" sz="1800" b="0" dirty="0" smtClean="0">
                <a:latin typeface="Times New Roman" pitchFamily="18" charset="0"/>
                <a:cs typeface="Times New Roman" pitchFamily="18" charset="0"/>
              </a:rPr>
              <a:t>Actions of the offender were inconsistent towards the friend</a:t>
            </a:r>
          </a:p>
          <a:p>
            <a:pPr>
              <a:buFont typeface="Arial" pitchFamily="34" charset="0"/>
              <a:buChar char="•"/>
            </a:pPr>
            <a:r>
              <a:rPr lang="en-US" sz="1800" b="0" dirty="0">
                <a:latin typeface="Times New Roman" pitchFamily="18" charset="0"/>
                <a:cs typeface="Times New Roman" pitchFamily="18" charset="0"/>
              </a:rPr>
              <a:t> </a:t>
            </a:r>
            <a:r>
              <a:rPr lang="en-US" sz="1800" b="0" dirty="0" smtClean="0">
                <a:latin typeface="Times New Roman" pitchFamily="18" charset="0"/>
                <a:cs typeface="Times New Roman" pitchFamily="18" charset="0"/>
              </a:rPr>
              <a:t>Violation of individuals values was promoted by the conflict from offender</a:t>
            </a:r>
          </a:p>
        </p:txBody>
      </p:sp>
    </p:spTree>
    <p:extLst>
      <p:ext uri="{BB962C8B-B14F-4D97-AF65-F5344CB8AC3E}">
        <p14:creationId xmlns:p14="http://schemas.microsoft.com/office/powerpoint/2010/main" val="19107043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r>
              <a:rPr lang="en-US" sz="2000" b="0" dirty="0" smtClean="0">
                <a:latin typeface="Times New Roman" pitchFamily="18" charset="0"/>
                <a:cs typeface="Times New Roman" pitchFamily="18" charset="0"/>
              </a:rPr>
              <a:t>How cognitive dissonance influences recidivism</a:t>
            </a:r>
          </a:p>
          <a:p>
            <a:pPr>
              <a:buFont typeface="Arial" pitchFamily="34" charset="0"/>
              <a:buChar char="•"/>
            </a:pPr>
            <a:r>
              <a:rPr lang="en-US" sz="2000" b="0" dirty="0">
                <a:latin typeface="Times New Roman" pitchFamily="18" charset="0"/>
                <a:cs typeface="Times New Roman" pitchFamily="18" charset="0"/>
              </a:rPr>
              <a:t> </a:t>
            </a:r>
            <a:r>
              <a:rPr lang="en-US" sz="2000" b="0" dirty="0" smtClean="0">
                <a:latin typeface="Times New Roman" pitchFamily="18" charset="0"/>
                <a:cs typeface="Times New Roman" pitchFamily="18" charset="0"/>
              </a:rPr>
              <a:t>Lack of controllability by offender may lead to recidivism</a:t>
            </a:r>
          </a:p>
          <a:p>
            <a:pPr>
              <a:buFont typeface="Arial" pitchFamily="34" charset="0"/>
              <a:buChar char="•"/>
            </a:pPr>
            <a:r>
              <a:rPr lang="en-US" sz="2000" b="0" dirty="0">
                <a:solidFill>
                  <a:schemeClr val="tx1">
                    <a:lumMod val="65000"/>
                    <a:lumOff val="35000"/>
                  </a:schemeClr>
                </a:solidFill>
                <a:latin typeface="Times New Roman" pitchFamily="18" charset="0"/>
                <a:cs typeface="Times New Roman" pitchFamily="18" charset="0"/>
              </a:rPr>
              <a:t> </a:t>
            </a:r>
            <a:r>
              <a:rPr lang="en-US" sz="2000" b="0" dirty="0" smtClean="0">
                <a:solidFill>
                  <a:schemeClr val="tx1">
                    <a:lumMod val="65000"/>
                    <a:lumOff val="35000"/>
                  </a:schemeClr>
                </a:solidFill>
                <a:latin typeface="Times New Roman" pitchFamily="18" charset="0"/>
                <a:cs typeface="Times New Roman" pitchFamily="18" charset="0"/>
              </a:rPr>
              <a:t>Learning of activities that contradict cases of being a friendly person may make a person reoffend. </a:t>
            </a:r>
          </a:p>
          <a:p>
            <a:pPr>
              <a:buFont typeface="Arial" pitchFamily="34" charset="0"/>
              <a:buChar char="•"/>
            </a:pPr>
            <a:r>
              <a:rPr lang="en-US" sz="2000" b="0" dirty="0">
                <a:solidFill>
                  <a:schemeClr val="tx1">
                    <a:lumMod val="65000"/>
                    <a:lumOff val="35000"/>
                  </a:schemeClr>
                </a:solidFill>
                <a:latin typeface="Times New Roman" pitchFamily="18" charset="0"/>
                <a:cs typeface="Times New Roman" pitchFamily="18" charset="0"/>
              </a:rPr>
              <a:t> </a:t>
            </a:r>
            <a:r>
              <a:rPr lang="en-US" sz="2000" b="0" dirty="0" smtClean="0">
                <a:solidFill>
                  <a:schemeClr val="tx1">
                    <a:lumMod val="65000"/>
                    <a:lumOff val="35000"/>
                  </a:schemeClr>
                </a:solidFill>
                <a:latin typeface="Times New Roman" pitchFamily="18" charset="0"/>
                <a:cs typeface="Times New Roman" pitchFamily="18" charset="0"/>
              </a:rPr>
              <a:t>When an offender supports actions that conflict with others values</a:t>
            </a:r>
            <a:r>
              <a:rPr lang="en-US" sz="2000" b="0" dirty="0">
                <a:latin typeface="Times New Roman" panose="02020603050405020304" pitchFamily="18" charset="0"/>
                <a:cs typeface="Times New Roman" panose="02020603050405020304" pitchFamily="18" charset="0"/>
              </a:rPr>
              <a:t> (Cogan, 2020</a:t>
            </a:r>
            <a:r>
              <a:rPr lang="en-US" sz="2000" b="0" dirty="0" smtClean="0">
                <a:latin typeface="Times New Roman" panose="02020603050405020304" pitchFamily="18" charset="0"/>
                <a:cs typeface="Times New Roman" panose="02020603050405020304" pitchFamily="18" charset="0"/>
              </a:rPr>
              <a:t>)</a:t>
            </a:r>
            <a:r>
              <a:rPr lang="en-US" sz="2000" b="0" dirty="0" smtClean="0">
                <a:solidFill>
                  <a:schemeClr val="tx1">
                    <a:lumMod val="65000"/>
                    <a:lumOff val="35000"/>
                  </a:schemeClr>
                </a:solidFill>
                <a:latin typeface="Times New Roman" pitchFamily="18" charset="0"/>
                <a:cs typeface="Times New Roman" pitchFamily="18" charset="0"/>
              </a:rPr>
              <a:t>. </a:t>
            </a:r>
          </a:p>
          <a:p>
            <a:pPr>
              <a:buFont typeface="Arial" pitchFamily="34" charset="0"/>
              <a:buChar char="•"/>
            </a:pPr>
            <a:r>
              <a:rPr lang="en-US" sz="2000" b="0" dirty="0">
                <a:solidFill>
                  <a:schemeClr val="tx1">
                    <a:lumMod val="65000"/>
                    <a:lumOff val="35000"/>
                  </a:schemeClr>
                </a:solidFill>
                <a:latin typeface="Times New Roman" pitchFamily="18" charset="0"/>
                <a:cs typeface="Times New Roman" pitchFamily="18" charset="0"/>
              </a:rPr>
              <a:t> </a:t>
            </a:r>
            <a:r>
              <a:rPr lang="en-US" sz="2000" b="0" dirty="0" smtClean="0">
                <a:solidFill>
                  <a:schemeClr val="tx1">
                    <a:lumMod val="65000"/>
                    <a:lumOff val="35000"/>
                  </a:schemeClr>
                </a:solidFill>
                <a:latin typeface="Times New Roman" pitchFamily="18" charset="0"/>
                <a:cs typeface="Times New Roman" pitchFamily="18" charset="0"/>
              </a:rPr>
              <a:t>People not embracing the truth by being rebellious for the activities </a:t>
            </a:r>
            <a:endParaRPr lang="en-US" sz="2000" b="0" dirty="0">
              <a:solidFill>
                <a:schemeClr val="tx1">
                  <a:lumMod val="65000"/>
                  <a:lumOff val="35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1963836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2960" y="304800"/>
            <a:ext cx="7520940" cy="4375677"/>
          </a:xfrm>
        </p:spPr>
        <p:txBody>
          <a:bodyPr>
            <a:normAutofit/>
          </a:bodyPr>
          <a:lstStyle/>
          <a:p>
            <a:pPr marL="0" indent="0" algn="ctr"/>
            <a:r>
              <a:rPr lang="en-US" sz="2400" dirty="0" smtClean="0">
                <a:solidFill>
                  <a:schemeClr val="tx1">
                    <a:lumMod val="95000"/>
                    <a:lumOff val="5000"/>
                  </a:schemeClr>
                </a:solidFill>
                <a:latin typeface="Times New Roman" pitchFamily="18" charset="0"/>
                <a:cs typeface="Times New Roman" pitchFamily="18" charset="0"/>
              </a:rPr>
              <a:t>Offenders attitude and behavior influence</a:t>
            </a:r>
            <a:endParaRPr lang="en-US" sz="2400" dirty="0">
              <a:solidFill>
                <a:schemeClr val="tx1">
                  <a:lumMod val="95000"/>
                  <a:lumOff val="5000"/>
                </a:schemeClr>
              </a:solidFill>
              <a:latin typeface="Times New Roman" pitchFamily="18" charset="0"/>
              <a:cs typeface="Times New Roman" pitchFamily="18" charset="0"/>
            </a:endParaRPr>
          </a:p>
          <a:p>
            <a:pPr marL="0" indent="0"/>
            <a:r>
              <a:rPr lang="en-US" sz="2000" b="0" dirty="0" smtClean="0">
                <a:solidFill>
                  <a:schemeClr val="tx1">
                    <a:lumMod val="95000"/>
                    <a:lumOff val="5000"/>
                  </a:schemeClr>
                </a:solidFill>
                <a:latin typeface="Times New Roman" pitchFamily="18" charset="0"/>
                <a:cs typeface="Times New Roman" pitchFamily="18" charset="0"/>
              </a:rPr>
              <a:t>The</a:t>
            </a:r>
            <a:r>
              <a:rPr lang="en-US" sz="2400" b="0" dirty="0" smtClean="0">
                <a:solidFill>
                  <a:schemeClr val="tx1">
                    <a:lumMod val="95000"/>
                    <a:lumOff val="5000"/>
                  </a:schemeClr>
                </a:solidFill>
                <a:latin typeface="Times New Roman" pitchFamily="18" charset="0"/>
                <a:cs typeface="Times New Roman" pitchFamily="18" charset="0"/>
              </a:rPr>
              <a:t> </a:t>
            </a:r>
            <a:r>
              <a:rPr lang="en-US" sz="2000" b="0" dirty="0" smtClean="0">
                <a:solidFill>
                  <a:schemeClr val="tx1">
                    <a:lumMod val="95000"/>
                    <a:lumOff val="5000"/>
                  </a:schemeClr>
                </a:solidFill>
                <a:latin typeface="Times New Roman" pitchFamily="18" charset="0"/>
                <a:cs typeface="Times New Roman" pitchFamily="18" charset="0"/>
              </a:rPr>
              <a:t>offender has a poor attitude that may affect efficacy of support services to be delivered. The behavior of hitting a friend is not appropriate in ensuring conflict resolution gets </a:t>
            </a:r>
            <a:r>
              <a:rPr lang="en-US" sz="2000" b="0" dirty="0" smtClean="0">
                <a:solidFill>
                  <a:schemeClr val="tx1">
                    <a:lumMod val="95000"/>
                    <a:lumOff val="5000"/>
                  </a:schemeClr>
                </a:solidFill>
                <a:latin typeface="Times New Roman" pitchFamily="18" charset="0"/>
                <a:cs typeface="Times New Roman" pitchFamily="18" charset="0"/>
              </a:rPr>
              <a:t>achieved</a:t>
            </a:r>
            <a:r>
              <a:rPr lang="en-US" sz="2000" b="0" dirty="0">
                <a:solidFill>
                  <a:schemeClr val="tx1">
                    <a:lumMod val="95000"/>
                    <a:lumOff val="5000"/>
                  </a:schemeClr>
                </a:solidFill>
                <a:latin typeface="Times New Roman" pitchFamily="18" charset="0"/>
                <a:cs typeface="Times New Roman" pitchFamily="18" charset="0"/>
              </a:rPr>
              <a:t> </a:t>
            </a:r>
            <a:r>
              <a:rPr lang="en-US" sz="2000" b="0" dirty="0" smtClean="0">
                <a:latin typeface="Times New Roman" panose="02020603050405020304" pitchFamily="18" charset="0"/>
                <a:cs typeface="Times New Roman" panose="02020603050405020304" pitchFamily="18" charset="0"/>
              </a:rPr>
              <a:t>(Cogan</a:t>
            </a:r>
            <a:r>
              <a:rPr lang="en-US" sz="2000" b="0" dirty="0">
                <a:latin typeface="Times New Roman" panose="02020603050405020304" pitchFamily="18" charset="0"/>
                <a:cs typeface="Times New Roman" panose="02020603050405020304" pitchFamily="18" charset="0"/>
              </a:rPr>
              <a:t>, 2020)</a:t>
            </a:r>
            <a:r>
              <a:rPr lang="en-US" sz="2000" b="0" dirty="0">
                <a:solidFill>
                  <a:schemeClr val="tx1">
                    <a:lumMod val="65000"/>
                    <a:lumOff val="35000"/>
                  </a:schemeClr>
                </a:solidFill>
                <a:latin typeface="Times New Roman" pitchFamily="18" charset="0"/>
                <a:cs typeface="Times New Roman" pitchFamily="18" charset="0"/>
              </a:rPr>
              <a:t>.</a:t>
            </a:r>
            <a:r>
              <a:rPr lang="en-US" sz="2000" b="0" dirty="0" smtClean="0">
                <a:solidFill>
                  <a:schemeClr val="tx1">
                    <a:lumMod val="95000"/>
                    <a:lumOff val="5000"/>
                  </a:schemeClr>
                </a:solidFill>
                <a:latin typeface="Times New Roman" pitchFamily="18" charset="0"/>
                <a:cs typeface="Times New Roman" pitchFamily="18" charset="0"/>
              </a:rPr>
              <a:t> </a:t>
            </a:r>
            <a:r>
              <a:rPr lang="en-US" sz="2000" b="0" dirty="0" smtClean="0">
                <a:solidFill>
                  <a:schemeClr val="tx1">
                    <a:lumMod val="95000"/>
                    <a:lumOff val="5000"/>
                  </a:schemeClr>
                </a:solidFill>
                <a:latin typeface="Times New Roman" pitchFamily="18" charset="0"/>
                <a:cs typeface="Times New Roman" pitchFamily="18" charset="0"/>
              </a:rPr>
              <a:t>Beating a person creates animosity that prevents achievement of good relations. Violent attack on a the friend makes the offender a ruthless person without morals of creating peace. Violent people prevents people from being in a position of assisting to solve problems. </a:t>
            </a:r>
          </a:p>
        </p:txBody>
      </p:sp>
    </p:spTree>
    <p:extLst>
      <p:ext uri="{BB962C8B-B14F-4D97-AF65-F5344CB8AC3E}">
        <p14:creationId xmlns:p14="http://schemas.microsoft.com/office/powerpoint/2010/main" val="7037688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a:t>
            </a:r>
            <a:endParaRPr lang="en-US" dirty="0"/>
          </a:p>
        </p:txBody>
      </p:sp>
      <p:sp>
        <p:nvSpPr>
          <p:cNvPr id="3" name="Content Placeholder 2"/>
          <p:cNvSpPr>
            <a:spLocks noGrp="1"/>
          </p:cNvSpPr>
          <p:nvPr>
            <p:ph idx="1"/>
          </p:nvPr>
        </p:nvSpPr>
        <p:spPr/>
        <p:txBody>
          <a:bodyPr>
            <a:normAutofit/>
          </a:bodyPr>
          <a:lstStyle/>
          <a:p>
            <a:r>
              <a:rPr lang="en-US" sz="2000" b="0" dirty="0">
                <a:latin typeface="Times New Roman" panose="02020603050405020304" pitchFamily="18" charset="0"/>
                <a:cs typeface="Times New Roman" panose="02020603050405020304" pitchFamily="18" charset="0"/>
              </a:rPr>
              <a:t>Cogan, O. (2020). A grounded theory study of the psychological and social processes apparent in the lives of contemporary 16-18 year olds.</a:t>
            </a:r>
          </a:p>
          <a:p>
            <a:endParaRPr lang="en-US" sz="2000" b="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7151969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2817</TotalTime>
  <Words>486</Words>
  <Application>Microsoft Office PowerPoint</Application>
  <PresentationFormat>On-screen Show (4:3)</PresentationFormat>
  <Paragraphs>28</Paragraphs>
  <Slides>5</Slides>
  <Notes>4</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Angles</vt:lpstr>
      <vt:lpstr>PowerPoint Presentation</vt:lpstr>
      <vt:lpstr>PowerPoint Presentation</vt:lpstr>
      <vt:lpstr>PowerPoint Presentation</vt:lpstr>
      <vt:lpstr>PowerPoint Presentation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dc:creator>
  <cp:lastModifiedBy>BRAYO</cp:lastModifiedBy>
  <cp:revision>620</cp:revision>
  <dcterms:created xsi:type="dcterms:W3CDTF">2017-03-06T17:33:03Z</dcterms:created>
  <dcterms:modified xsi:type="dcterms:W3CDTF">2021-11-02T02:50:56Z</dcterms:modified>
</cp:coreProperties>
</file>